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018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208" y="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03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868680"/>
            <a:ext cx="2651760" cy="2651760"/>
          </a:xfrm>
          <a:prstGeom prst="arc">
            <a:avLst/>
          </a:prstGeom>
          <a:noFill/>
          <a:ln w="25400">
            <a:solidFill>
              <a:srgbClr val="1AB7E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3" name="Shape 1"/>
          <p:cNvSpPr/>
          <p:nvPr/>
        </p:nvSpPr>
        <p:spPr>
          <a:xfrm>
            <a:off x="9738360" y="3886200"/>
            <a:ext cx="1600200" cy="1600200"/>
          </a:xfrm>
          <a:prstGeom prst="arc">
            <a:avLst/>
          </a:prstGeom>
          <a:noFill/>
          <a:ln w="25400">
            <a:solidFill>
              <a:srgbClr val="F5B700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4" name="Shape 2"/>
          <p:cNvSpPr/>
          <p:nvPr/>
        </p:nvSpPr>
        <p:spPr>
          <a:xfrm>
            <a:off x="685800" y="685800"/>
            <a:ext cx="2331720" cy="292608"/>
          </a:xfrm>
          <a:prstGeom prst="roundRect">
            <a:avLst>
              <a:gd name="adj" fmla="val 18750"/>
            </a:avLst>
          </a:prstGeom>
          <a:solidFill>
            <a:srgbClr val="F5B700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5" name="Text 3"/>
          <p:cNvSpPr/>
          <p:nvPr/>
        </p:nvSpPr>
        <p:spPr>
          <a:xfrm>
            <a:off x="758952" y="754380"/>
            <a:ext cx="21854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B1F3A"/>
                </a:solidFill>
              </a:rPr>
              <a:t>TYRIMO ĮŽVALGOS JRT POSĖDŽIUI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1417320"/>
            <a:ext cx="8046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Psichoaktyviųjų medžiagų prieinamumas ir vartojimas tarp Klaipėdos miesto jaunimo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13232" y="321868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CE6F7"/>
                </a:solidFill>
              </a:rPr>
              <a:t>Klaipėdos jaunimo organizacijų asociacija „Apskritasis </a:t>
            </a:r>
            <a:r>
              <a:rPr lang="en-US" sz="1400" dirty="0" err="1">
                <a:solidFill>
                  <a:srgbClr val="DCE6F7"/>
                </a:solidFill>
              </a:rPr>
              <a:t>stalas</a:t>
            </a:r>
            <a:r>
              <a:rPr lang="en-US" sz="1400" dirty="0">
                <a:solidFill>
                  <a:srgbClr val="DCE6F7"/>
                </a:solidFill>
              </a:rPr>
              <a:t>“ | 2026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0" y="182880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BFD0E9"/>
                </a:solidFill>
              </a:rPr>
              <a:t>KONFIDENCIALU IKI VIEŠO PASKELBIMO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685800" y="6172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B700"/>
                </a:solidFill>
              </a:rPr>
              <a:t>KLAS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Kodėl šis tyrimas svarbus?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Nuo pavienių atvejų prie bendro miesto vaizdo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85800" y="16916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77B4"/>
                </a:solidFill>
              </a:rPr>
              <a:t>103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594360" y="21488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pradėti pildyti atsakymai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2331720" y="16916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AB7EA"/>
                </a:solidFill>
              </a:rPr>
              <a:t>83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240280" y="21488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atsakymai į demografinius klausimus</a:t>
            </a:r>
            <a:endParaRPr lang="en-US" sz="920" dirty="0"/>
          </a:p>
        </p:txBody>
      </p:sp>
      <p:sp>
        <p:nvSpPr>
          <p:cNvPr id="12" name="Text 10"/>
          <p:cNvSpPr/>
          <p:nvPr/>
        </p:nvSpPr>
        <p:spPr>
          <a:xfrm>
            <a:off x="3977640" y="16916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5B700"/>
                </a:solidFill>
              </a:rPr>
              <a:t>14–19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3886200" y="21488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pagrindinė respondentų amžiaus grupė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6446520" y="1417320"/>
            <a:ext cx="48006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5" name="Shape 13"/>
          <p:cNvSpPr/>
          <p:nvPr/>
        </p:nvSpPr>
        <p:spPr>
          <a:xfrm>
            <a:off x="6446520" y="1417320"/>
            <a:ext cx="73152" cy="1463040"/>
          </a:xfrm>
          <a:prstGeom prst="rect">
            <a:avLst/>
          </a:prstGeom>
          <a:solidFill>
            <a:srgbClr val="1F77B4"/>
          </a:solidFill>
          <a:ln w="12700">
            <a:solidFill>
              <a:srgbClr val="1F77B4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6" name="Text 14"/>
          <p:cNvSpPr/>
          <p:nvPr/>
        </p:nvSpPr>
        <p:spPr>
          <a:xfrm>
            <a:off x="6675120" y="161848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Tyrimo klausimas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675120" y="1947672"/>
            <a:ext cx="4389120" cy="8046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Ką jaunimas realiai mato Klaipėdos mieste: kurios medžiagos pasiekiamos, kur jos pasiekiamos, kodėl pradedama vartoti ir kokios pagalbos trūksta?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6446520" y="3154680"/>
            <a:ext cx="48006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9" name="Shape 17"/>
          <p:cNvSpPr/>
          <p:nvPr/>
        </p:nvSpPr>
        <p:spPr>
          <a:xfrm>
            <a:off x="6446520" y="3154680"/>
            <a:ext cx="73152" cy="1325880"/>
          </a:xfrm>
          <a:prstGeom prst="rect">
            <a:avLst/>
          </a:prstGeom>
          <a:solidFill>
            <a:srgbClr val="F5B700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20" name="Text 18"/>
          <p:cNvSpPr/>
          <p:nvPr/>
        </p:nvSpPr>
        <p:spPr>
          <a:xfrm>
            <a:off x="6675120" y="33558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Svarbiausia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675120" y="3685032"/>
            <a:ext cx="4389120" cy="6675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Tyrimas neieško kaltų. Jis padeda institucijoms geriau suprasti rizikos mechanizmus ir planuoti veiksmingesnę prevenciją.</a:t>
            </a:r>
            <a:endParaRPr lang="en-US" sz="1040" dirty="0"/>
          </a:p>
        </p:txBody>
      </p:sp>
      <p:sp>
        <p:nvSpPr>
          <p:cNvPr id="22" name="Text 20"/>
          <p:cNvSpPr/>
          <p:nvPr/>
        </p:nvSpPr>
        <p:spPr>
          <a:xfrm>
            <a:off x="777240" y="3840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F3A"/>
                </a:solidFill>
              </a:rPr>
              <a:t>Tyrimo kryptys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2960" y="4343400"/>
            <a:ext cx="4754880" cy="1417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• vartojimo paplitimas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• prieinamumo kanalai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• pirmo vartojimo aplinkybės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• rizikingo elgesio sąsajos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• pagalbos ir prevencijos poreikis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Respondentų profilis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Daugiausia – su Klaipėda tiesiogiai susijęs mokyklinio amžiaus jaunimas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03</a:t>
            </a:r>
            <a:endParaRPr lang="en-US" sz="850" dirty="0"/>
          </a:p>
        </p:txBody>
      </p:sp>
      <p:pic>
        <p:nvPicPr>
          <p:cNvPr id="8" name="Image 0" descr="/mnt/data/presentation_assets/age_don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417320"/>
            <a:ext cx="4892040" cy="3429000"/>
          </a:xfrm>
          <a:prstGeom prst="rect">
            <a:avLst/>
          </a:prstGeom>
        </p:spPr>
      </p:pic>
      <p:pic>
        <p:nvPicPr>
          <p:cNvPr id="9" name="Image 1" descr="/mnt/data/presentation_assets/sex_don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417320"/>
            <a:ext cx="489204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51560" y="5303520"/>
            <a:ext cx="100584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B1F3A"/>
                </a:solidFill>
              </a:rPr>
              <a:t>Vertinami visi gauti atsakymai, tačiau skirtinguose klausimuose n gali skirtis, nes dalis respondentų neatsakė į visus klausimus.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Kas vartojama dažniausiai?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Labiausiai matomos – legalios arba nepilnamečiams ribojamos medžiagos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04</a:t>
            </a:r>
            <a:endParaRPr lang="en-US" sz="850" dirty="0"/>
          </a:p>
        </p:txBody>
      </p:sp>
      <p:pic>
        <p:nvPicPr>
          <p:cNvPr id="8" name="Image 0" descr="/mnt/data/presentation_assets/prevalence_top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417320"/>
            <a:ext cx="6675120" cy="42976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635240" y="1417320"/>
            <a:ext cx="388620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0" name="Shape 7"/>
          <p:cNvSpPr/>
          <p:nvPr/>
        </p:nvSpPr>
        <p:spPr>
          <a:xfrm>
            <a:off x="7635240" y="1417320"/>
            <a:ext cx="73152" cy="1554480"/>
          </a:xfrm>
          <a:prstGeom prst="rect">
            <a:avLst/>
          </a:prstGeom>
          <a:solidFill>
            <a:srgbClr val="1AB7EA"/>
          </a:solidFill>
          <a:ln w="12700">
            <a:solidFill>
              <a:srgbClr val="1AB7EA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1" name="Text 8"/>
          <p:cNvSpPr/>
          <p:nvPr/>
        </p:nvSpPr>
        <p:spPr>
          <a:xfrm>
            <a:off x="7863840" y="161848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Tendencija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863840" y="1947672"/>
            <a:ext cx="3474720" cy="8961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Energiniai gėrimai, alkoholis ir veipai yra pagrindiniai vartojimo lauko elementai. Nelegalios medžiagos minimos rečiau, bet jų rizika išlieka.</a:t>
            </a:r>
            <a:endParaRPr lang="en-US" sz="1040" dirty="0"/>
          </a:p>
        </p:txBody>
      </p:sp>
      <p:sp>
        <p:nvSpPr>
          <p:cNvPr id="13" name="Shape 10"/>
          <p:cNvSpPr/>
          <p:nvPr/>
        </p:nvSpPr>
        <p:spPr>
          <a:xfrm>
            <a:off x="7635240" y="3337560"/>
            <a:ext cx="38862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4" name="Shape 11"/>
          <p:cNvSpPr/>
          <p:nvPr/>
        </p:nvSpPr>
        <p:spPr>
          <a:xfrm>
            <a:off x="7635240" y="3337560"/>
            <a:ext cx="73152" cy="1737360"/>
          </a:xfrm>
          <a:prstGeom prst="rect">
            <a:avLst/>
          </a:prstGeom>
          <a:solidFill>
            <a:srgbClr val="F5B700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5" name="Text 12"/>
          <p:cNvSpPr/>
          <p:nvPr/>
        </p:nvSpPr>
        <p:spPr>
          <a:xfrm>
            <a:off x="7863840" y="353872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Prevencinė išvada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863840" y="3867912"/>
            <a:ext cx="3474720" cy="10789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Kalbėti vien apie „narkotikus“ per siaura. Jaunimo prevencija turi apimti nikotiną, alkoholį, energinius gėrimus, vaistus be paskyrimo ir nežinomas medžiagas.</a:t>
            </a:r>
            <a:endParaRPr lang="en-US" sz="10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Pirmas kontaktas įvyksta anksti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Didžiausia pirmojo pabandymo koncentracija – 12–15 metų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05</a:t>
            </a:r>
            <a:endParaRPr lang="en-US" sz="850" dirty="0"/>
          </a:p>
        </p:txBody>
      </p:sp>
      <p:pic>
        <p:nvPicPr>
          <p:cNvPr id="8" name="Image 0" descr="/mnt/data/presentation_assets/first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71600"/>
            <a:ext cx="5029200" cy="3886200"/>
          </a:xfrm>
          <a:prstGeom prst="rect">
            <a:avLst/>
          </a:prstGeom>
        </p:spPr>
      </p:pic>
      <p:pic>
        <p:nvPicPr>
          <p:cNvPr id="9" name="Image 1" descr="/mnt/data/presentation_assets/first_substa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1371600"/>
            <a:ext cx="5074920" cy="3886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14400" y="5532120"/>
            <a:ext cx="1005840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1F3A"/>
                </a:solidFill>
              </a:rPr>
              <a:t>Pirmo vartojimo aplinkybės: smalsumas, draugų / pažįstamų pasiūlymas ir socialinė aplinka.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Prieinamumas: kas atrodo lengviausiai pasiekiama?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Respondentų dalis, pasirinkusi „lengva“ arba „labai lengva“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06</a:t>
            </a:r>
            <a:endParaRPr lang="en-US" sz="850" dirty="0"/>
          </a:p>
        </p:txBody>
      </p:sp>
      <p:pic>
        <p:nvPicPr>
          <p:cNvPr id="8" name="Image 0" descr="/mnt/data/presentation_assets/access_eas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417320"/>
            <a:ext cx="6492240" cy="45262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26680" y="14630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77B4"/>
                </a:solidFill>
              </a:rPr>
              <a:t>75%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635240" y="19202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veipus gauti lengva / labai lengva</a:t>
            </a:r>
            <a:endParaRPr lang="en-US" sz="920" dirty="0"/>
          </a:p>
        </p:txBody>
      </p:sp>
      <p:sp>
        <p:nvSpPr>
          <p:cNvPr id="11" name="Text 8"/>
          <p:cNvSpPr/>
          <p:nvPr/>
        </p:nvSpPr>
        <p:spPr>
          <a:xfrm>
            <a:off x="9464040" y="14630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4572E"/>
                </a:solidFill>
              </a:rPr>
              <a:t>77%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9372600" y="19202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alkoholį gauti lengva / labai lengva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8595360" y="30632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5B700"/>
                </a:solidFill>
              </a:rPr>
              <a:t>86%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8503920" y="352044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energinius gėrimus gauti lengva / labai lengva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680960" y="4617720"/>
            <a:ext cx="35204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6" name="Shape 13"/>
          <p:cNvSpPr/>
          <p:nvPr/>
        </p:nvSpPr>
        <p:spPr>
          <a:xfrm>
            <a:off x="7680960" y="4617720"/>
            <a:ext cx="73152" cy="960120"/>
          </a:xfrm>
          <a:prstGeom prst="rect">
            <a:avLst/>
          </a:prstGeom>
          <a:solidFill>
            <a:srgbClr val="1AB7EA"/>
          </a:solidFill>
          <a:ln w="12700">
            <a:solidFill>
              <a:srgbClr val="1AB7EA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7" name="Text 14"/>
          <p:cNvSpPr/>
          <p:nvPr/>
        </p:nvSpPr>
        <p:spPr>
          <a:xfrm>
            <a:off x="7909560" y="481888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Kritinė mintis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7909560" y="5148072"/>
            <a:ext cx="3108960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Prieinamumas yra socialinis, ne tik prekybinis: medžiagos jaunimą pasiekia per vyresnius asmenis, draugus ir skaitmeninius kanalus.</a:t>
            </a:r>
            <a:endParaRPr lang="en-US" sz="10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Kanalai ir vietos: problema matoma mieste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Kur jaunimas sako, kad medžiagos pasiekiamos ir kur vartojimas pastebimas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07</a:t>
            </a:r>
            <a:endParaRPr lang="en-US" sz="850" dirty="0"/>
          </a:p>
        </p:txBody>
      </p:sp>
      <p:pic>
        <p:nvPicPr>
          <p:cNvPr id="8" name="Image 0" descr="/mnt/data/presentation_assets/chann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486400" cy="4251960"/>
          </a:xfrm>
          <a:prstGeom prst="rect">
            <a:avLst/>
          </a:prstGeom>
        </p:spPr>
      </p:pic>
      <p:pic>
        <p:nvPicPr>
          <p:cNvPr id="9" name="Image 1" descr="/mnt/data/presentation_assets/loca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1325880"/>
            <a:ext cx="5349240" cy="42519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580644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1F3A"/>
                </a:solidFill>
              </a:rPr>
              <a:t>Svarbiausia rizikos ašis: draugai + vyresni asmenys + socialiniai tinklai + mokyklų prieigos.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Kodėl pradedama vartoti?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Respondentų požiūriu – ne vien žinių trūkumas, o socialinė ir emocinė dinamika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08</a:t>
            </a:r>
            <a:endParaRPr lang="en-US" sz="850" dirty="0"/>
          </a:p>
        </p:txBody>
      </p:sp>
      <p:pic>
        <p:nvPicPr>
          <p:cNvPr id="8" name="Image 0" descr="/mnt/data/presentation_assets/reas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17320"/>
            <a:ext cx="6492240" cy="45262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635240" y="1325880"/>
            <a:ext cx="38862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0" name="Shape 7"/>
          <p:cNvSpPr/>
          <p:nvPr/>
        </p:nvSpPr>
        <p:spPr>
          <a:xfrm>
            <a:off x="7635240" y="1325880"/>
            <a:ext cx="73152" cy="1417320"/>
          </a:xfrm>
          <a:prstGeom prst="rect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1" name="Text 8"/>
          <p:cNvSpPr/>
          <p:nvPr/>
        </p:nvSpPr>
        <p:spPr>
          <a:xfrm>
            <a:off x="7863840" y="1527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Top 3 priežastys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863840" y="1856232"/>
            <a:ext cx="3474720" cy="7589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Draugų įtaka, smalsumas ir noras pritapti rodo, kad prevencija turi ugdyti atsparumą spaudimui, ne tik perduoti informaciją.</a:t>
            </a:r>
            <a:endParaRPr lang="en-US" sz="1040" dirty="0"/>
          </a:p>
        </p:txBody>
      </p:sp>
      <p:sp>
        <p:nvSpPr>
          <p:cNvPr id="13" name="Shape 10"/>
          <p:cNvSpPr/>
          <p:nvPr/>
        </p:nvSpPr>
        <p:spPr>
          <a:xfrm>
            <a:off x="7635240" y="3063240"/>
            <a:ext cx="38862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4" name="Shape 11"/>
          <p:cNvSpPr/>
          <p:nvPr/>
        </p:nvSpPr>
        <p:spPr>
          <a:xfrm>
            <a:off x="7635240" y="3063240"/>
            <a:ext cx="73152" cy="1417320"/>
          </a:xfrm>
          <a:prstGeom prst="rect">
            <a:avLst/>
          </a:prstGeom>
          <a:solidFill>
            <a:srgbClr val="F5B700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5" name="Text 12"/>
          <p:cNvSpPr/>
          <p:nvPr/>
        </p:nvSpPr>
        <p:spPr>
          <a:xfrm>
            <a:off x="7863840" y="32644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Psichologinė savijauta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863840" y="3593592"/>
            <a:ext cx="3474720" cy="7589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Stresas, nerimas ir emociniai sunkumai dažnai minimi kaip vartojimo priežastis. Tai tiesiogiai sieja prevenciją su pagalbos prieinamumu.</a:t>
            </a:r>
            <a:endParaRPr lang="en-US" sz="10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Vartojimas ir rizikingas elgesys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Respondentai dažniausiai mato konfliktų ir viešosios tvarkos riziką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09</a:t>
            </a:r>
            <a:endParaRPr lang="en-US" sz="850" dirty="0"/>
          </a:p>
        </p:txBody>
      </p:sp>
      <p:pic>
        <p:nvPicPr>
          <p:cNvPr id="8" name="Image 0" descr="/mnt/data/presentation_assets/risk_behavi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417320"/>
            <a:ext cx="6400800" cy="45262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680960" y="12801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4572E"/>
                </a:solidFill>
              </a:rPr>
              <a:t>56%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589520" y="173736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pastebi, kad apsvaigę jaunuoliai dažniau įsitraukia į rizikingą elgesį</a:t>
            </a:r>
            <a:endParaRPr lang="en-US" sz="920" dirty="0"/>
          </a:p>
        </p:txBody>
      </p:sp>
      <p:sp>
        <p:nvSpPr>
          <p:cNvPr id="11" name="Text 8"/>
          <p:cNvSpPr/>
          <p:nvPr/>
        </p:nvSpPr>
        <p:spPr>
          <a:xfrm>
            <a:off x="9464040" y="12801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B1F3A"/>
                </a:solidFill>
              </a:rPr>
              <a:t>55%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9372600" y="1737360"/>
            <a:ext cx="1645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0B1F3A"/>
                </a:solidFill>
              </a:rPr>
              <a:t>yra girdėję apie nepilnamečių įtraukimą į platinimą / perdavimą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7635240" y="3200400"/>
            <a:ext cx="38862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4" name="Shape 11"/>
          <p:cNvSpPr/>
          <p:nvPr/>
        </p:nvSpPr>
        <p:spPr>
          <a:xfrm>
            <a:off x="7635240" y="3200400"/>
            <a:ext cx="73152" cy="1691640"/>
          </a:xfrm>
          <a:prstGeom prst="rect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15" name="Text 12"/>
          <p:cNvSpPr/>
          <p:nvPr/>
        </p:nvSpPr>
        <p:spPr>
          <a:xfrm>
            <a:off x="7863840" y="340156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1F3A"/>
                </a:solidFill>
              </a:rPr>
              <a:t>Atsargus vertinimas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863840" y="3730752"/>
            <a:ext cx="3474720" cy="10332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11827"/>
                </a:solidFill>
              </a:rPr>
              <a:t>Tai nėra įrodymas, kad vartojimas automatiškai sukelia nusikalstamumą. Tai rodo rizikos situacijas: apsvaigimą, spaudimą, skolas, bendraamžių ir vyresnių asmenų įtaką.</a:t>
            </a:r>
            <a:endParaRPr lang="en-US" sz="10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Pagalba ir prevencija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24128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7386"/>
                </a:solidFill>
              </a:rPr>
              <a:t>Jaunimas nori aiškios, konfidencialios ir realistiškos pagalbos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5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KONFIDENCIALU IKI VIEŠO PASKELBIMO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635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LT"/>
          </a:p>
        </p:txBody>
      </p:sp>
      <p:sp>
        <p:nvSpPr>
          <p:cNvPr id="7" name="Text 5"/>
          <p:cNvSpPr/>
          <p:nvPr/>
        </p:nvSpPr>
        <p:spPr>
          <a:xfrm>
            <a:off x="11155680" y="651967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57386"/>
                </a:solidFill>
              </a:rPr>
              <a:t>10</a:t>
            </a:r>
            <a:endParaRPr lang="en-US" sz="850" dirty="0"/>
          </a:p>
        </p:txBody>
      </p:sp>
      <p:pic>
        <p:nvPicPr>
          <p:cNvPr id="8" name="Image 0" descr="/mnt/data/presentation_assets/help_kn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17320"/>
            <a:ext cx="4709160" cy="4023360"/>
          </a:xfrm>
          <a:prstGeom prst="rect">
            <a:avLst/>
          </a:prstGeom>
        </p:spPr>
      </p:pic>
      <p:pic>
        <p:nvPicPr>
          <p:cNvPr id="9" name="Image 1" descr="/mnt/data/presentation_assets/preven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760" y="1417320"/>
            <a:ext cx="5486400" cy="41605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5715000"/>
            <a:ext cx="10378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1F3A"/>
                </a:solidFill>
              </a:rPr>
              <a:t>Tik 42% aiškiai žinotų, kur kreiptis pagalbos. Didelė dalis rinktųsi draugus arba anoniminę pagalbą.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547</Words>
  <Application>Microsoft Macintosh PowerPoint</Application>
  <PresentationFormat>Widescreen</PresentationFormat>
  <Paragraphs>93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KLAS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Psichoaktyviųjų medžiagų prieinamumas ir vartojimas tarp Klaipėdos miesto jaunimo</dc:title>
  <dc:subject>Psichoaktyviųjų medžiagų prieinamumas ir vartojimas tarp Klaipėdos miesto jaunimo</dc:subject>
  <dc:creator>Klaipėdos jaunimo organizacijų asociacija „Apskritasis stalas“</dc:creator>
  <cp:lastModifiedBy>Augustas Reikertas</cp:lastModifiedBy>
  <cp:revision>2</cp:revision>
  <dcterms:created xsi:type="dcterms:W3CDTF">2026-05-20T16:45:16Z</dcterms:created>
  <dcterms:modified xsi:type="dcterms:W3CDTF">2026-05-20T17:58:22Z</dcterms:modified>
</cp:coreProperties>
</file>